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6" r:id="rId4"/>
    <p:sldId id="282" r:id="rId5"/>
    <p:sldId id="310" r:id="rId6"/>
    <p:sldId id="264" r:id="rId7"/>
    <p:sldId id="291" r:id="rId8"/>
    <p:sldId id="307" r:id="rId9"/>
    <p:sldId id="315" r:id="rId10"/>
    <p:sldId id="316" r:id="rId11"/>
    <p:sldId id="317" r:id="rId12"/>
    <p:sldId id="308" r:id="rId13"/>
    <p:sldId id="306" r:id="rId14"/>
    <p:sldId id="286" r:id="rId15"/>
    <p:sldId id="285" r:id="rId16"/>
    <p:sldId id="324" r:id="rId17"/>
    <p:sldId id="270" r:id="rId18"/>
    <p:sldId id="325" r:id="rId19"/>
    <p:sldId id="326" r:id="rId20"/>
    <p:sldId id="295" r:id="rId21"/>
    <p:sldId id="274" r:id="rId22"/>
    <p:sldId id="275" r:id="rId23"/>
    <p:sldId id="327" r:id="rId24"/>
    <p:sldId id="290" r:id="rId25"/>
    <p:sldId id="277" r:id="rId26"/>
    <p:sldId id="319" r:id="rId27"/>
    <p:sldId id="273" r:id="rId28"/>
    <p:sldId id="266" r:id="rId29"/>
    <p:sldId id="312" r:id="rId30"/>
    <p:sldId id="320" r:id="rId31"/>
    <p:sldId id="314" r:id="rId32"/>
    <p:sldId id="321" r:id="rId33"/>
    <p:sldId id="322" r:id="rId34"/>
    <p:sldId id="323" r:id="rId35"/>
    <p:sldId id="311" r:id="rId36"/>
    <p:sldId id="259" r:id="rId37"/>
    <p:sldId id="300" r:id="rId38"/>
    <p:sldId id="298" r:id="rId39"/>
    <p:sldId id="303" r:id="rId40"/>
    <p:sldId id="304" r:id="rId41"/>
    <p:sldId id="280" r:id="rId42"/>
    <p:sldId id="318" r:id="rId43"/>
    <p:sldId id="309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8" autoAdjust="0"/>
    <p:restoredTop sz="94660"/>
  </p:normalViewPr>
  <p:slideViewPr>
    <p:cSldViewPr snapToGrid="0">
      <p:cViewPr>
        <p:scale>
          <a:sx n="80" d="100"/>
          <a:sy n="80" d="100"/>
        </p:scale>
        <p:origin x="618" y="5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4.png>
</file>

<file path=ppt/media/image45.png>
</file>

<file path=ppt/media/image46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DCB3-8C5A-4B87-9DAD-22B8F5788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C60B5B-00D1-438C-AEDF-264E9F6D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E7BD9-EA97-4B45-A4F4-55E9B725F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8A09F-997D-46E5-856C-FBDB643AA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533EC-11BB-48B9-85A1-8C283A13E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872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FA751-AAC8-4EDD-86DB-09C69A877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2CE148-E166-45AC-91A0-E16723E9FB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8544D-9399-4962-B344-63C7CAF12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567C4-CD76-45EE-BEEC-9D91D6E19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A19D4-EDEF-4846-9601-498E8D545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10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442225-DD2A-4AA4-9916-09BD714853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69A1C2-CC14-4C4D-A257-4BB2F85CC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9C7CF-550E-40B4-8DC4-97490D481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43749-4B7D-4355-ACA1-8E8220D5A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E2A7B-396C-4880-B7BF-7DE6BA31C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910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63A68-1991-423F-8422-174E07665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6C413-AC05-4F10-B9D9-B745D9856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F12A0-BE24-410E-8F75-58C5C540F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1546B-ACD2-4976-9A2A-DD5E036F9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98BBF-B228-4713-8FAF-E28883AC0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976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CB230-1FA1-4923-9F5C-6C495273B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18D2F-CE8E-40EC-937A-7E1E9CCAB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90564-CF12-4E8B-9135-4DA41F61C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B0D2A-72C3-490A-9331-8E11585B4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5EA42-7C6A-4C86-904A-302807735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861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C729B-5EE3-4C3C-9B33-4C81D595F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B0551-DC00-4908-9662-4094854189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07836-1B0F-45F9-B7A2-15F52E67CA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134FEF-7AFC-4163-BF61-55E03EC6C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53CAC-62F2-4EB1-86E6-412DB1435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458A6-46B9-4814-8032-79725921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12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AFD40-1D98-4F68-BE3C-9188FBAF3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A285FB-031A-4959-8F9E-D34F8F8B5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C2C288-904A-4B7E-86D1-D06D40AF3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2FD40-588A-4C78-B165-133D6F3E8B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40817D-A2E5-46C5-AC0B-4C78E37052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185E94-F96A-4D97-97ED-5DFE7D752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4F7033-CB88-4224-8E5D-2A3D4DF7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62A9E2-F404-4FB5-A2E6-A6D21A77E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25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00D75-E0F1-4C34-9205-98C7EE15B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73D990-6ABB-40CB-83FA-CC7E69D2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F69055-C91E-4BC6-A51A-ECA78AFD0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645BC9-5EA5-40C8-BB6F-E076C7934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357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F6069E-4A26-4E0A-A476-52C17FB6A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697843-8290-4094-9911-37835C401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5E129-FE20-4A93-8755-D2B19E80E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566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9933A-080E-40A5-B553-FE72C9C4A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53D70-6BAC-4773-B065-54D92C4BD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A96F9D-7F58-40AF-8802-246D49064E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0D07F5-2AE0-416B-BFA1-5CC8CDFED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568D2C-3790-412F-BFE8-E826F67D1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25CBCB-D299-45E8-9CBD-9A6700178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938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D426C-3881-4408-9A94-DF684B964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4AC1C1-C8FA-4038-948B-B156781CAD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209955-7FFD-4435-83CE-4B09BE701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FD5A3-A587-4638-B8F9-E7C625C85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4597F-EECB-496B-BA2F-06F8FAFC3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AFAE9-E4AC-4314-B1CD-07023C15F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083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F25F5-04F0-41A4-802A-78B11AA73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0FFA01-96FA-4ABB-B133-F3BCE40C9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132B3-24EE-4696-B2FB-4C1D321824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509B2-9EAD-4DDB-8CB5-5D299EA72E35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24B4F-6DB6-48B6-A80C-CD19FD83D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9280B-375D-4531-81B1-126D0E6A80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833775-B09F-4553-9722-E94BBAE8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80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ixtysixwards.com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0.png"/><Relationship Id="rId5" Type="http://schemas.openxmlformats.org/officeDocument/2006/relationships/image" Target="../media/image210.png"/><Relationship Id="rId4" Type="http://schemas.openxmlformats.org/officeDocument/2006/relationships/image" Target="../media/image20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sixtysixwards.com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tannen/turnout_tracker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2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868FCA7-6A3A-4DDB-A1C5-B6F3753FF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4060069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Jonathan Tannen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B80CCE-3AD4-49B2-9092-4D1E36DF42B3}"/>
              </a:ext>
            </a:extLst>
          </p:cNvPr>
          <p:cNvSpPr txBox="1"/>
          <p:nvPr/>
        </p:nvSpPr>
        <p:spPr>
          <a:xfrm>
            <a:off x="3134771" y="2734654"/>
            <a:ext cx="59224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Turnout Tracker</a:t>
            </a:r>
            <a:endParaRPr lang="en-US" sz="54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4A8821B-519E-49A0-A113-0D4B9E37A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335" y="4887950"/>
            <a:ext cx="939325" cy="93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9391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05FBE-2D3C-4DAC-AA91-786A311E4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meta view: the nature of this 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C0C365-AB4D-4726-B807-E2DE9BFB6E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21"/>
          <a:stretch/>
        </p:blipFill>
        <p:spPr>
          <a:xfrm>
            <a:off x="837366" y="2263257"/>
            <a:ext cx="10516434" cy="20694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833E87-FAE4-4EA3-AA10-F01B8258BE5B}"/>
              </a:ext>
            </a:extLst>
          </p:cNvPr>
          <p:cNvSpPr txBox="1"/>
          <p:nvPr/>
        </p:nvSpPr>
        <p:spPr>
          <a:xfrm>
            <a:off x="838200" y="5644978"/>
            <a:ext cx="11237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From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-apple-system"/>
              </a:rPr>
              <a:t>Hofman</a:t>
            </a:r>
            <a:r>
              <a:rPr lang="en-US" b="0" i="0" dirty="0">
                <a:solidFill>
                  <a:srgbClr val="222222"/>
                </a:solidFill>
                <a:effectLst/>
                <a:latin typeface="-apple-system"/>
              </a:rPr>
              <a:t>, J.M., Watts, D.J.,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-apple-system"/>
              </a:rPr>
              <a:t>Athey</a:t>
            </a:r>
            <a:r>
              <a:rPr lang="en-US" b="0" i="0" dirty="0">
                <a:solidFill>
                  <a:srgbClr val="222222"/>
                </a:solidFill>
                <a:effectLst/>
                <a:latin typeface="-apple-system"/>
              </a:rPr>
              <a:t>, S. </a:t>
            </a:r>
            <a:r>
              <a:rPr lang="en-US" b="0" i="1" dirty="0">
                <a:solidFill>
                  <a:srgbClr val="222222"/>
                </a:solidFill>
                <a:effectLst/>
                <a:latin typeface="-apple-system"/>
              </a:rPr>
              <a:t>et al.</a:t>
            </a:r>
            <a:r>
              <a:rPr lang="en-US" b="0" i="0" dirty="0">
                <a:solidFill>
                  <a:srgbClr val="222222"/>
                </a:solidFill>
                <a:effectLst/>
                <a:latin typeface="-apple-system"/>
              </a:rPr>
              <a:t> Integrating explanation and prediction in computational social science. </a:t>
            </a:r>
            <a:r>
              <a:rPr lang="en-US" b="0" i="1" dirty="0">
                <a:solidFill>
                  <a:srgbClr val="222222"/>
                </a:solidFill>
                <a:effectLst/>
                <a:latin typeface="-apple-system"/>
              </a:rPr>
              <a:t>Nature</a:t>
            </a:r>
            <a:r>
              <a:rPr lang="en-US" b="0" i="0" dirty="0">
                <a:solidFill>
                  <a:srgbClr val="222222"/>
                </a:solidFill>
                <a:effectLst/>
                <a:latin typeface="-apple-system"/>
              </a:rPr>
              <a:t> </a:t>
            </a:r>
            <a:r>
              <a:rPr lang="en-US" b="1" i="0" dirty="0">
                <a:solidFill>
                  <a:srgbClr val="222222"/>
                </a:solidFill>
                <a:effectLst/>
                <a:latin typeface="-apple-system"/>
              </a:rPr>
              <a:t>595, </a:t>
            </a:r>
            <a:r>
              <a:rPr lang="en-US" b="0" i="0" dirty="0">
                <a:solidFill>
                  <a:srgbClr val="222222"/>
                </a:solidFill>
                <a:effectLst/>
                <a:latin typeface="-apple-system"/>
              </a:rPr>
              <a:t>181–188 (2021).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65B84AC-9542-40E0-9DDE-E80BA86E7057}"/>
              </a:ext>
            </a:extLst>
          </p:cNvPr>
          <p:cNvSpPr/>
          <p:nvPr/>
        </p:nvSpPr>
        <p:spPr>
          <a:xfrm>
            <a:off x="3281585" y="3674692"/>
            <a:ext cx="3725966" cy="752029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01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FC6BD-64D1-44E1-8C80-7B10CA972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D6C7D-CC84-4C36-BA78-E889FEAFA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Understanding-focused approach to statistical modeling.</a:t>
            </a:r>
          </a:p>
          <a:p>
            <a:r>
              <a:rPr lang="en-US" dirty="0"/>
              <a:t>Practical full-stack problem solving.</a:t>
            </a:r>
          </a:p>
          <a:p>
            <a:r>
              <a:rPr lang="en-US" dirty="0"/>
              <a:t>It’s crucial that we build systems &amp; playbooks for this style of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250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6729-6FBC-4F03-8CC9-846642E8C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naïve approach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3E54A2-CD38-496A-9E5C-DC4B0EC1B0F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= response </a:t>
                </a:r>
                <a:r>
                  <a:rPr lang="en-US" i="1" dirty="0" err="1"/>
                  <a:t>i</a:t>
                </a:r>
                <a:endParaRPr lang="en-US" i="1" dirty="0"/>
              </a:p>
              <a:p>
                <a:pPr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i="1" dirty="0"/>
                  <a:t> </a:t>
                </a:r>
                <a:r>
                  <a:rPr lang="en-US" dirty="0"/>
                  <a:t>= time of response </a:t>
                </a:r>
                <a:r>
                  <a:rPr lang="en-US" i="1" dirty="0" err="1"/>
                  <a:t>i</a:t>
                </a:r>
                <a:r>
                  <a:rPr lang="en-US" i="1" dirty="0"/>
                  <a:t> </a:t>
                </a:r>
                <a:r>
                  <a:rPr lang="en-US" dirty="0"/>
                  <a:t>(in hours)</a:t>
                </a:r>
              </a:p>
              <a:p>
                <a:pPr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= division of response </a:t>
                </a:r>
                <a:r>
                  <a:rPr lang="en-US" i="1" dirty="0" err="1"/>
                  <a:t>i</a:t>
                </a:r>
                <a:endParaRPr lang="en-US" i="1" dirty="0"/>
              </a:p>
              <a:p>
                <a:pPr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i="1" dirty="0"/>
                  <a:t> </a:t>
                </a:r>
                <a:r>
                  <a:rPr lang="en-US" dirty="0"/>
                  <a:t>= City-wide turnout in year</a:t>
                </a:r>
                <a:r>
                  <a:rPr lang="en-US" i="1" dirty="0"/>
                  <a:t> y</a:t>
                </a:r>
              </a:p>
              <a:p>
                <a:pPr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i="1" dirty="0"/>
                  <a:t> </a:t>
                </a:r>
                <a:r>
                  <a:rPr lang="en-US" dirty="0"/>
                  <a:t>=</a:t>
                </a:r>
                <a:r>
                  <a:rPr lang="en-US" i="1" dirty="0"/>
                  <a:t> </a:t>
                </a:r>
                <a:r>
                  <a:rPr lang="en-US" dirty="0"/>
                  <a:t>Final turnout for division </a:t>
                </a:r>
                <a:r>
                  <a:rPr lang="en-US" i="1" dirty="0"/>
                  <a:t>d </a:t>
                </a:r>
                <a:r>
                  <a:rPr lang="en-US" dirty="0"/>
                  <a:t>in year</a:t>
                </a:r>
                <a:r>
                  <a:rPr lang="en-US" i="1" dirty="0"/>
                  <a:t> y</a:t>
                </a:r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Estimate…</a:t>
                </a:r>
              </a:p>
              <a:p>
                <a:pPr marL="0" indent="0">
                  <a:buNone/>
                </a:pPr>
                <a:endParaRPr lang="en-US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 2015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i="1" dirty="0"/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i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2019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2015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⋅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13</m:t>
                    </m:r>
                  </m:oMath>
                </a14:m>
                <a:endParaRPr lang="en-US" i="1" dirty="0"/>
              </a:p>
              <a:p>
                <a:pPr>
                  <a:buFontTx/>
                  <a:buChar char="-"/>
                </a:pPr>
                <a:endParaRPr lang="en-US" i="1" dirty="0"/>
              </a:p>
              <a:p>
                <a:pPr marL="0" indent="0">
                  <a:buNone/>
                </a:pPr>
                <a:endParaRPr lang="en-US" i="1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3E54A2-CD38-496A-9E5C-DC4B0EC1B0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4" t="-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373EDA04-6B02-418D-92ED-D558B25E36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3547" y="2586102"/>
            <a:ext cx="3962536" cy="28303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465FA2-5D61-49F5-807F-4C3AB42D3C5A}"/>
              </a:ext>
            </a:extLst>
          </p:cNvPr>
          <p:cNvSpPr txBox="1"/>
          <p:nvPr/>
        </p:nvSpPr>
        <p:spPr>
          <a:xfrm>
            <a:off x="4770197" y="5992297"/>
            <a:ext cx="3782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What would be wrong?</a:t>
            </a:r>
          </a:p>
        </p:txBody>
      </p:sp>
    </p:spTree>
    <p:extLst>
      <p:ext uri="{BB962C8B-B14F-4D97-AF65-F5344CB8AC3E}">
        <p14:creationId xmlns:p14="http://schemas.microsoft.com/office/powerpoint/2010/main" val="151746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E183D-2B83-4A8A-95C3-55084762D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Turnout Tracker: the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7411E-E8D4-4A82-B9A8-7856884F5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5567"/>
          </a:xfrm>
        </p:spPr>
        <p:txBody>
          <a:bodyPr>
            <a:normAutofit/>
          </a:bodyPr>
          <a:lstStyle/>
          <a:p>
            <a:r>
              <a:rPr lang="en-US" sz="2400" dirty="0"/>
              <a:t>Different divisions have different baseline turnouts.</a:t>
            </a:r>
            <a:endParaRPr lang="en-US" sz="2000" dirty="0"/>
          </a:p>
          <a:p>
            <a:r>
              <a:rPr lang="en-US" sz="2400" dirty="0"/>
              <a:t>Divisions may swing together.</a:t>
            </a:r>
            <a:endParaRPr lang="en-US" sz="2000" dirty="0"/>
          </a:p>
          <a:p>
            <a:r>
              <a:rPr lang="en-US" sz="2400" dirty="0"/>
              <a:t>We don’t know the time pattern.</a:t>
            </a:r>
            <a:endParaRPr lang="en-US" sz="2000" dirty="0"/>
          </a:p>
          <a:p>
            <a:r>
              <a:rPr lang="en-US" sz="2400" dirty="0"/>
              <a:t>There’s *definitely* selection bias into who shares.</a:t>
            </a:r>
          </a:p>
          <a:p>
            <a:r>
              <a:rPr lang="en-US" sz="2400" dirty="0"/>
              <a:t>Knowing uncertainty in the estimate is everything.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4A46CE41-13CC-443B-ADB8-4A9DEDA4B4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3547" y="2586102"/>
            <a:ext cx="3962536" cy="283038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65207C2-AEDA-4C98-A567-5271EA275866}"/>
                  </a:ext>
                </a:extLst>
              </p:cNvPr>
              <p:cNvSpPr txBox="1"/>
              <p:nvPr/>
            </p:nvSpPr>
            <p:spPr>
              <a:xfrm>
                <a:off x="838199" y="6096356"/>
                <a:ext cx="10515599" cy="9961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8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65207C2-AEDA-4C98-A567-5271EA2758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6096356"/>
                <a:ext cx="10515599" cy="99617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13376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244F0-01B3-4185-BE69-F01CBA18A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Turnout Tracker: the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4AC510-7A78-47C0-8677-EBEEAC3EA0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At time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in division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year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the voter number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so far is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4AC510-7A78-47C0-8677-EBEEAC3EA0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6094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244F0-01B3-4185-BE69-F01CBA18A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Turnout Tracker: the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4AC510-7A78-47C0-8677-EBEEAC3EA0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19874"/>
                <a:ext cx="105156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At time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in division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year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the voter number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so far is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4AC510-7A78-47C0-8677-EBEEAC3EA0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19874"/>
                <a:ext cx="10515600" cy="4351338"/>
              </a:xfrm>
              <a:blipFill>
                <a:blip r:embed="rId2"/>
                <a:stretch>
                  <a:fillRect l="-1217" t="-23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7BF8C6A2-768A-40E6-8AC3-F134A30CAD49}"/>
              </a:ext>
            </a:extLst>
          </p:cNvPr>
          <p:cNvSpPr txBox="1"/>
          <p:nvPr/>
        </p:nvSpPr>
        <p:spPr>
          <a:xfrm>
            <a:off x="3182420" y="3678128"/>
            <a:ext cx="1931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Overall turnout for this year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A9CD82-A628-48E4-A1D3-A9C5EBF14BA3}"/>
              </a:ext>
            </a:extLst>
          </p:cNvPr>
          <p:cNvSpPr txBox="1"/>
          <p:nvPr/>
        </p:nvSpPr>
        <p:spPr>
          <a:xfrm>
            <a:off x="5159540" y="4154666"/>
            <a:ext cx="1931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Usual turnout for this division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F0FF59-5F64-4E3D-9BF8-0EC57ACF5E9C}"/>
              </a:ext>
            </a:extLst>
          </p:cNvPr>
          <p:cNvSpPr txBox="1"/>
          <p:nvPr/>
        </p:nvSpPr>
        <p:spPr>
          <a:xfrm>
            <a:off x="7404455" y="4136230"/>
            <a:ext cx="2155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This year’s “swing” for the division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2D3EF6-464D-447F-9CAA-FF5A3503C5A1}"/>
              </a:ext>
            </a:extLst>
          </p:cNvPr>
          <p:cNvSpPr txBox="1"/>
          <p:nvPr/>
        </p:nvSpPr>
        <p:spPr>
          <a:xfrm>
            <a:off x="8440220" y="3597172"/>
            <a:ext cx="1931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Time pattern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7C3087E-76AF-4A9A-BC4E-87D42A8DF2F1}"/>
              </a:ext>
            </a:extLst>
          </p:cNvPr>
          <p:cNvCxnSpPr/>
          <p:nvPr/>
        </p:nvCxnSpPr>
        <p:spPr>
          <a:xfrm flipV="1">
            <a:off x="4349571" y="3220948"/>
            <a:ext cx="518845" cy="4571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BCE93D7-6500-485D-954F-19EB05EA53C3}"/>
              </a:ext>
            </a:extLst>
          </p:cNvPr>
          <p:cNvCxnSpPr>
            <a:cxnSpLocks/>
          </p:cNvCxnSpPr>
          <p:nvPr/>
        </p:nvCxnSpPr>
        <p:spPr>
          <a:xfrm flipH="1" flipV="1">
            <a:off x="8224462" y="3275941"/>
            <a:ext cx="477889" cy="40218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7AAD3D7-034C-4309-82C6-C44C760131FD}"/>
              </a:ext>
            </a:extLst>
          </p:cNvPr>
          <p:cNvCxnSpPr>
            <a:cxnSpLocks/>
          </p:cNvCxnSpPr>
          <p:nvPr/>
        </p:nvCxnSpPr>
        <p:spPr>
          <a:xfrm flipH="1" flipV="1">
            <a:off x="7017463" y="3412533"/>
            <a:ext cx="563366" cy="67204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6F1464F-48A0-4477-B081-89E17D795B5B}"/>
              </a:ext>
            </a:extLst>
          </p:cNvPr>
          <p:cNvCxnSpPr/>
          <p:nvPr/>
        </p:nvCxnSpPr>
        <p:spPr>
          <a:xfrm flipV="1">
            <a:off x="5904845" y="3347263"/>
            <a:ext cx="0" cy="807403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C68B8F47-2A34-4CE9-8728-B9540D6AC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501" y="4904296"/>
            <a:ext cx="1588579" cy="158857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C4492AB-452B-4343-AE72-DA05DEF8FB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9" y="4386083"/>
            <a:ext cx="1815519" cy="13616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C66A877-9578-4F56-B7F0-83D0C1B59C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47" y="5013549"/>
            <a:ext cx="1278275" cy="12782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E516986-7B72-46A0-85AF-EF51F4BEA9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686" y="5177249"/>
            <a:ext cx="1664434" cy="95087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E8491C0-66D6-4889-A48D-2099A24495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3664" y="3026023"/>
            <a:ext cx="1853769" cy="132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964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69FD8-5C9C-49AB-803F-458C5DF7D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this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205839-D6D2-4C19-AF32-A2B268981D2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>
                  <a:buFontTx/>
                  <a:buChar char="-"/>
                </a:pPr>
                <a:r>
                  <a:rPr lang="en-US" dirty="0"/>
                  <a:t>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dirty="0"/>
                  <a:t> from historic data.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205839-D6D2-4C19-AF32-A2B268981D2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5198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32BDAD5-AF15-4DCB-A655-5644ADADB16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Estimating Turnout: Baseline Levels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32BDAD5-AF15-4DCB-A655-5644ADADB1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13A1B1-C260-4F8F-8079-9F3E981B69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41" y="1480701"/>
            <a:ext cx="5152489" cy="515248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8D0713-F472-406D-AC9C-00FF6DC880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841" y="1782566"/>
            <a:ext cx="6072027" cy="455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37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69FD8-5C9C-49AB-803F-458C5DF7D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this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205839-D6D2-4C19-AF32-A2B268981D2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>
                  <a:buFontTx/>
                  <a:buChar char="-"/>
                </a:pPr>
                <a:r>
                  <a:rPr lang="en-US" strike="sngStrike" dirty="0"/>
                  <a:t>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trike="sngStrike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trike="sngStrike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sSub>
                          <m:sSubPr>
                            <m:ctrlPr>
                              <a:rPr lang="en-US" i="1" strike="sngStrike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trike="sngStrike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 strike="sngStrike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trike="sngStrike" dirty="0"/>
                  <a:t> from historic data.</a:t>
                </a:r>
              </a:p>
              <a:p>
                <a:pPr>
                  <a:buFontTx/>
                  <a:buChar char="-"/>
                </a:pPr>
                <a:r>
                  <a:rPr lang="en-US" dirty="0"/>
                  <a:t>Iteratively estimate via MLE.</a:t>
                </a:r>
              </a:p>
              <a:p>
                <a:pPr lvl="1">
                  <a:buFontTx/>
                  <a:buChar char="-"/>
                </a:pPr>
                <a:r>
                  <a:rPr lang="en-US" dirty="0"/>
                  <a:t>Estimate covarying division random effects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/>
                  <a:t> for this year, conditional on submissions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and prior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~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(0, 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>
                  <a:buFontTx/>
                  <a:buChar char="-"/>
                </a:pPr>
                <a:r>
                  <a:rPr lang="en-US" dirty="0"/>
                  <a:t>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205839-D6D2-4C19-AF32-A2B268981D2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6512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FEAC6-5FD5-4D5B-8A5C-E3D3955B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Random Effects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CFCE93E-4335-461B-AACD-F9943CA5B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66" y="1742141"/>
            <a:ext cx="4295588" cy="4295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431E897-921C-4DFF-94E4-DF86B7003D6B}"/>
                  </a:ext>
                </a:extLst>
              </p:cNvPr>
              <p:cNvSpPr txBox="1"/>
              <p:nvPr/>
            </p:nvSpPr>
            <p:spPr>
              <a:xfrm>
                <a:off x="5211482" y="1592163"/>
                <a:ext cx="6938683" cy="49421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0, </m:t>
                          </m:r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</m:d>
                    </m:oMath>
                  </m:oMathPara>
                </a14:m>
                <a:endParaRPr lang="en-US" sz="2800" i="1" dirty="0">
                  <a:latin typeface="Cambria Math" panose="02040503050406030204" pitchFamily="18" charset="0"/>
                </a:endParaRPr>
              </a:p>
              <a:p>
                <a:pPr/>
                <a:r>
                  <a:rPr lang="en-US" sz="2800" dirty="0">
                    <a:latin typeface="Cambria Math" panose="02040503050406030204" pitchFamily="18" charset="0"/>
                  </a:rPr>
                  <a:t>and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  <a:p>
                <a:pPr/>
                <a:endParaRPr lang="en-US" sz="2800" dirty="0"/>
              </a:p>
              <a:p>
                <a:pPr/>
                <a:r>
                  <a:rPr lang="en-US" sz="2800" dirty="0"/>
                  <a:t>On the fly, can predict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𝑑𝑦</m:t>
                        </m:r>
                      </m:sub>
                    </m:sSub>
                    <m:r>
                      <a:rPr lang="en-US" sz="2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sz="28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8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a:rPr lang="en-US" sz="2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sz="2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800" b="0" i="1" smtClean="0">
                        <a:solidFill>
                          <a:schemeClr val="bg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800" b="0" i="1" smtClean="0">
                        <a:solidFill>
                          <a:schemeClr val="bg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800" b="0" i="1" smtClean="0">
                        <a:solidFill>
                          <a:schemeClr val="bg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800" b="0" i="1" smtClean="0">
                        <a:solidFill>
                          <a:schemeClr val="bg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800" dirty="0">
                    <a:solidFill>
                      <a:schemeClr val="bg1">
                        <a:lumMod val="65000"/>
                      </a:schemeClr>
                    </a:solidFill>
                  </a:rPr>
                  <a:t> </a:t>
                </a:r>
              </a:p>
              <a:p>
                <a:pPr/>
                <a:r>
                  <a:rPr lang="en-US" sz="2800" dirty="0"/>
                  <a:t>using conditional normal distribution. </a:t>
                </a:r>
              </a:p>
              <a:p>
                <a:pPr/>
                <a:endParaRPr lang="en-US" sz="2800" dirty="0">
                  <a:solidFill>
                    <a:schemeClr val="bg1">
                      <a:lumMod val="65000"/>
                    </a:schemeClr>
                  </a:solidFill>
                </a:endParaRPr>
              </a:p>
              <a:p>
                <a:pPr/>
                <a:endParaRPr lang="en-US" sz="2800" dirty="0">
                  <a:solidFill>
                    <a:schemeClr val="bg1">
                      <a:lumMod val="65000"/>
                    </a:schemeClr>
                  </a:solidFill>
                </a:endParaRPr>
              </a:p>
              <a:p>
                <a:pPr/>
                <a:endParaRPr lang="en-US" sz="2800" dirty="0">
                  <a:solidFill>
                    <a:schemeClr val="bg1">
                      <a:lumMod val="65000"/>
                    </a:schemeClr>
                  </a:solidFill>
                </a:endParaRPr>
              </a:p>
              <a:p>
                <a:pPr/>
                <a:endParaRPr lang="en-US" sz="2800" dirty="0"/>
              </a:p>
              <a:p>
                <a:pPr/>
                <a:r>
                  <a:rPr lang="en-US" sz="2800" dirty="0"/>
                  <a:t>Need an estimate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smtClean="0">
                        <a:latin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sz="2800" dirty="0"/>
                  <a:t>.</a:t>
                </a: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431E897-921C-4DFF-94E4-DF86B7003D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1482" y="1592163"/>
                <a:ext cx="6938683" cy="4942122"/>
              </a:xfrm>
              <a:prstGeom prst="rect">
                <a:avLst/>
              </a:prstGeom>
              <a:blipFill>
                <a:blip r:embed="rId3"/>
                <a:stretch>
                  <a:fillRect l="-1845" b="-2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4818A99A-5189-4518-B905-025DF68EBF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1977" y="4405971"/>
            <a:ext cx="4040093" cy="13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790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FA20-3819-413B-9B14-388FD7D68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Yellowtail" panose="02000503000000000000" pitchFamily="2" charset="0"/>
              </a:rPr>
              <a:t>sixty-six wards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71740-973C-4F56-807B-73D1FB51A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- A </a:t>
            </a:r>
            <a:r>
              <a:rPr lang="en-US" dirty="0" err="1"/>
              <a:t>datascience</a:t>
            </a:r>
            <a:r>
              <a:rPr lang="en-US" dirty="0"/>
              <a:t> blog about Philadelphia Politics.</a:t>
            </a:r>
          </a:p>
          <a:p>
            <a:pPr>
              <a:buFontTx/>
              <a:buChar char="-"/>
            </a:pPr>
            <a:r>
              <a:rPr lang="en-US" i="1" dirty="0"/>
              <a:t>“FiveThirtyEight for Philadelphia”</a:t>
            </a:r>
          </a:p>
          <a:p>
            <a:pPr>
              <a:buFontTx/>
              <a:buChar char="-"/>
            </a:pPr>
            <a:r>
              <a:rPr lang="en-US" i="1" dirty="0">
                <a:hlinkClick r:id="rId2"/>
              </a:rPr>
              <a:t>www.sixtysixwards.com</a:t>
            </a:r>
            <a:r>
              <a:rPr lang="en-US" i="1" dirty="0"/>
              <a:t> </a:t>
            </a:r>
          </a:p>
          <a:p>
            <a:pPr marL="0" indent="0">
              <a:buNone/>
            </a:pPr>
            <a:endParaRPr lang="en-US" i="1" dirty="0"/>
          </a:p>
          <a:p>
            <a:pPr mar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For me the challenges are </a:t>
            </a:r>
          </a:p>
          <a:p>
            <a:pPr rtl="0">
              <a:spcBef>
                <a:spcPts val="10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rigor with simplification</a:t>
            </a:r>
          </a:p>
          <a:p>
            <a:pPr rtl="0">
              <a:spcBef>
                <a:spcPts val="10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storytelling.</a:t>
            </a:r>
          </a:p>
          <a:p>
            <a:pPr marL="0" indent="0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i="1" dirty="0"/>
              <a:t>Alternatively: Question formation.</a:t>
            </a:r>
          </a:p>
          <a:p>
            <a:pPr mar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i="1" dirty="0"/>
              <a:t>Alternatively 2: The killer plot.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3763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FEAC6-5FD5-4D5B-8A5C-E3D3955B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Turnout: Correlated Districts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0065F4E-C297-4CAD-B17C-E63759E843F5}"/>
                  </a:ext>
                </a:extLst>
              </p:cNvPr>
              <p:cNvSpPr txBox="1"/>
              <p:nvPr/>
            </p:nvSpPr>
            <p:spPr>
              <a:xfrm>
                <a:off x="838200" y="1690688"/>
                <a:ext cx="10931369" cy="3785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Singular Value Decomposition</a:t>
                </a:r>
              </a:p>
              <a:p>
                <a:endParaRPr lang="en-US" sz="2400" b="1" dirty="0"/>
              </a:p>
              <a:p>
                <a:r>
                  <a:rPr lang="en-US" sz="2400" dirty="0"/>
                  <a:t>We are interested in a giant D x D matrix of how all divisions covary across years.</a:t>
                </a:r>
                <a:br>
                  <a:rPr lang="en-US" sz="2400" dirty="0"/>
                </a:br>
                <a:endParaRPr lang="en-US" sz="2400" dirty="0"/>
              </a:p>
              <a:p>
                <a:r>
                  <a:rPr lang="en-US" sz="2400" dirty="0"/>
                  <a:t>Let T be the D x Y matrix of de-</a:t>
                </a:r>
                <a:r>
                  <a:rPr lang="en-US" sz="2400" dirty="0" err="1"/>
                  <a:t>meaned</a:t>
                </a:r>
                <a:r>
                  <a:rPr lang="en-US" sz="2400" dirty="0"/>
                  <a:t> log-turnout in each year.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We need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𝑇𝑇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′]</m:t>
                    </m:r>
                  </m:oMath>
                </a14:m>
                <a:r>
                  <a:rPr lang="en-US" sz="2400" dirty="0"/>
                  <a:t>. Use SVD for dimension reduction.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sz="2400" dirty="0"/>
                  <a:t> = U’ D V  </a:t>
                </a:r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0065F4E-C297-4CAD-B17C-E63759E843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0688"/>
                <a:ext cx="10931369" cy="3785652"/>
              </a:xfrm>
              <a:prstGeom prst="rect">
                <a:avLst/>
              </a:prstGeom>
              <a:blipFill>
                <a:blip r:embed="rId2"/>
                <a:stretch>
                  <a:fillRect l="-892" t="-12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4B76A79D-B94B-4AEA-872C-611E9F27C36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44063095"/>
                  </p:ext>
                </p:extLst>
              </p:nvPr>
            </p:nvGraphicFramePr>
            <p:xfrm>
              <a:off x="2671872" y="4803251"/>
              <a:ext cx="2689290" cy="1966651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96430">
                      <a:extLst>
                        <a:ext uri="{9D8B030D-6E8A-4147-A177-3AD203B41FA5}">
                          <a16:colId xmlns:a16="http://schemas.microsoft.com/office/drawing/2014/main" val="3677544211"/>
                        </a:ext>
                      </a:extLst>
                    </a:gridCol>
                    <a:gridCol w="896430">
                      <a:extLst>
                        <a:ext uri="{9D8B030D-6E8A-4147-A177-3AD203B41FA5}">
                          <a16:colId xmlns:a16="http://schemas.microsoft.com/office/drawing/2014/main" val="4063435551"/>
                        </a:ext>
                      </a:extLst>
                    </a:gridCol>
                    <a:gridCol w="896430">
                      <a:extLst>
                        <a:ext uri="{9D8B030D-6E8A-4147-A177-3AD203B41FA5}">
                          <a16:colId xmlns:a16="http://schemas.microsoft.com/office/drawing/2014/main" val="504637424"/>
                        </a:ext>
                      </a:extLst>
                    </a:gridCol>
                  </a:tblGrid>
                  <a:tr h="43567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13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299593331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23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272227922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33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1669104138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41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42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43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5308237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4B76A79D-B94B-4AEA-872C-611E9F27C36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44063095"/>
                  </p:ext>
                </p:extLst>
              </p:nvPr>
            </p:nvGraphicFramePr>
            <p:xfrm>
              <a:off x="2671872" y="4803251"/>
              <a:ext cx="2689290" cy="1966651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96430">
                      <a:extLst>
                        <a:ext uri="{9D8B030D-6E8A-4147-A177-3AD203B41FA5}">
                          <a16:colId xmlns:a16="http://schemas.microsoft.com/office/drawing/2014/main" val="3677544211"/>
                        </a:ext>
                      </a:extLst>
                    </a:gridCol>
                    <a:gridCol w="896430">
                      <a:extLst>
                        <a:ext uri="{9D8B030D-6E8A-4147-A177-3AD203B41FA5}">
                          <a16:colId xmlns:a16="http://schemas.microsoft.com/office/drawing/2014/main" val="4063435551"/>
                        </a:ext>
                      </a:extLst>
                    </a:gridCol>
                    <a:gridCol w="896430">
                      <a:extLst>
                        <a:ext uri="{9D8B030D-6E8A-4147-A177-3AD203B41FA5}">
                          <a16:colId xmlns:a16="http://schemas.microsoft.com/office/drawing/2014/main" val="504637424"/>
                        </a:ext>
                      </a:extLst>
                    </a:gridCol>
                  </a:tblGrid>
                  <a:tr h="43567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680" r="-201361" b="-3513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000" r="-100000" b="-3513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3"/>
                          <a:stretch>
                            <a:fillRect l="-201361" r="-680" b="-3513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99593331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680" t="-85714" r="-201361" b="-20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000" t="-85714" r="-100000" b="-20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3"/>
                          <a:stretch>
                            <a:fillRect l="-201361" t="-85714" r="-680" b="-2011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2227922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680" t="-185714" r="-201361" b="-10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000" t="-185714" r="-100000" b="-10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3"/>
                          <a:stretch>
                            <a:fillRect l="-201361" t="-185714" r="-680" b="-1011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69104138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3"/>
                          <a:stretch>
                            <a:fillRect l="-680" t="-285714" r="-201361" b="-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000" t="-285714" r="-100000" b="-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3"/>
                          <a:stretch>
                            <a:fillRect l="-201361" t="-285714" r="-680" b="-11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308237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3ACD74AC-DE3E-4D7A-B6A8-E5813B9F188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72522323"/>
                  </p:ext>
                </p:extLst>
              </p:nvPr>
            </p:nvGraphicFramePr>
            <p:xfrm>
              <a:off x="5934410" y="4809264"/>
              <a:ext cx="1792860" cy="1966651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96430">
                      <a:extLst>
                        <a:ext uri="{9D8B030D-6E8A-4147-A177-3AD203B41FA5}">
                          <a16:colId xmlns:a16="http://schemas.microsoft.com/office/drawing/2014/main" val="3677544211"/>
                        </a:ext>
                      </a:extLst>
                    </a:gridCol>
                    <a:gridCol w="896430">
                      <a:extLst>
                        <a:ext uri="{9D8B030D-6E8A-4147-A177-3AD203B41FA5}">
                          <a16:colId xmlns:a16="http://schemas.microsoft.com/office/drawing/2014/main" val="4063435551"/>
                        </a:ext>
                      </a:extLst>
                    </a:gridCol>
                  </a:tblGrid>
                  <a:tr h="43567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U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U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299593331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U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U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272227922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U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31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U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32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1669104138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U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41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U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42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5308237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3ACD74AC-DE3E-4D7A-B6A8-E5813B9F188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72522323"/>
                  </p:ext>
                </p:extLst>
              </p:nvPr>
            </p:nvGraphicFramePr>
            <p:xfrm>
              <a:off x="5934410" y="4809264"/>
              <a:ext cx="1792860" cy="1966651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96430">
                      <a:extLst>
                        <a:ext uri="{9D8B030D-6E8A-4147-A177-3AD203B41FA5}">
                          <a16:colId xmlns:a16="http://schemas.microsoft.com/office/drawing/2014/main" val="3677544211"/>
                        </a:ext>
                      </a:extLst>
                    </a:gridCol>
                    <a:gridCol w="896430">
                      <a:extLst>
                        <a:ext uri="{9D8B030D-6E8A-4147-A177-3AD203B41FA5}">
                          <a16:colId xmlns:a16="http://schemas.microsoft.com/office/drawing/2014/main" val="4063435551"/>
                        </a:ext>
                      </a:extLst>
                    </a:gridCol>
                  </a:tblGrid>
                  <a:tr h="43567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4"/>
                          <a:stretch>
                            <a:fillRect l="-676" r="-100000" b="-3513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4"/>
                          <a:stretch>
                            <a:fillRect l="-101361" r="-680" b="-3513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99593331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4"/>
                          <a:stretch>
                            <a:fillRect l="-676" t="-85714" r="-100000" b="-20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4"/>
                          <a:stretch>
                            <a:fillRect l="-101361" t="-85714" r="-680" b="-2011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2227922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4"/>
                          <a:stretch>
                            <a:fillRect l="-676" t="-185714" r="-100000" b="-10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4"/>
                          <a:stretch>
                            <a:fillRect l="-101361" t="-185714" r="-680" b="-1011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69104138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4"/>
                          <a:stretch>
                            <a:fillRect l="-676" t="-285714" r="-100000" b="-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4"/>
                          <a:stretch>
                            <a:fillRect l="-101361" t="-285714" r="-680" b="-11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308237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62B714CB-B8FE-4EF1-9BB1-CEE4F590B4F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74278752"/>
                  </p:ext>
                </p:extLst>
              </p:nvPr>
            </p:nvGraphicFramePr>
            <p:xfrm>
              <a:off x="8006704" y="5313574"/>
              <a:ext cx="1224382" cy="94600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612191">
                      <a:extLst>
                        <a:ext uri="{9D8B030D-6E8A-4147-A177-3AD203B41FA5}">
                          <a16:colId xmlns:a16="http://schemas.microsoft.com/office/drawing/2014/main" val="3677544211"/>
                        </a:ext>
                      </a:extLst>
                    </a:gridCol>
                    <a:gridCol w="612191">
                      <a:extLst>
                        <a:ext uri="{9D8B030D-6E8A-4147-A177-3AD203B41FA5}">
                          <a16:colId xmlns:a16="http://schemas.microsoft.com/office/drawing/2014/main" val="4063435551"/>
                        </a:ext>
                      </a:extLst>
                    </a:gridCol>
                  </a:tblGrid>
                  <a:tr h="435679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299593331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27222792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62B714CB-B8FE-4EF1-9BB1-CEE4F590B4F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74278752"/>
                  </p:ext>
                </p:extLst>
              </p:nvPr>
            </p:nvGraphicFramePr>
            <p:xfrm>
              <a:off x="8006704" y="5313574"/>
              <a:ext cx="1224382" cy="94600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612191">
                      <a:extLst>
                        <a:ext uri="{9D8B030D-6E8A-4147-A177-3AD203B41FA5}">
                          <a16:colId xmlns:a16="http://schemas.microsoft.com/office/drawing/2014/main" val="3677544211"/>
                        </a:ext>
                      </a:extLst>
                    </a:gridCol>
                    <a:gridCol w="612191">
                      <a:extLst>
                        <a:ext uri="{9D8B030D-6E8A-4147-A177-3AD203B41FA5}">
                          <a16:colId xmlns:a16="http://schemas.microsoft.com/office/drawing/2014/main" val="4063435551"/>
                        </a:ext>
                      </a:extLst>
                    </a:gridCol>
                  </a:tblGrid>
                  <a:tr h="43567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5"/>
                          <a:stretch>
                            <a:fillRect l="-990" r="-100990" b="-1180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5"/>
                          <a:stretch>
                            <a:fillRect l="-100990" r="-990" b="-1180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99593331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5"/>
                          <a:stretch>
                            <a:fillRect l="-990" t="-85714" r="-100990" b="-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5"/>
                          <a:stretch>
                            <a:fillRect l="-100990" t="-85714" r="-990" b="-11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2227922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6C60F165-78F4-4BEE-AA97-04640B2DD70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57397620"/>
                  </p:ext>
                </p:extLst>
              </p:nvPr>
            </p:nvGraphicFramePr>
            <p:xfrm>
              <a:off x="9502710" y="5308451"/>
              <a:ext cx="2266860" cy="94600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755620">
                      <a:extLst>
                        <a:ext uri="{9D8B030D-6E8A-4147-A177-3AD203B41FA5}">
                          <a16:colId xmlns:a16="http://schemas.microsoft.com/office/drawing/2014/main" val="3677544211"/>
                        </a:ext>
                      </a:extLst>
                    </a:gridCol>
                    <a:gridCol w="755620">
                      <a:extLst>
                        <a:ext uri="{9D8B030D-6E8A-4147-A177-3AD203B41FA5}">
                          <a16:colId xmlns:a16="http://schemas.microsoft.com/office/drawing/2014/main" val="4063435551"/>
                        </a:ext>
                      </a:extLst>
                    </a:gridCol>
                    <a:gridCol w="755620">
                      <a:extLst>
                        <a:ext uri="{9D8B030D-6E8A-4147-A177-3AD203B41FA5}">
                          <a16:colId xmlns:a16="http://schemas.microsoft.com/office/drawing/2014/main" val="504637424"/>
                        </a:ext>
                      </a:extLst>
                    </a:gridCol>
                  </a:tblGrid>
                  <a:tr h="43567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V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V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V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13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299593331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V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V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V</m:t>
                                    </m:r>
                                  </m:e>
                                  <m:sub>
                                    <m:r>
                                      <a:rPr lang="en-US" sz="1800" b="0" i="0" smtClean="0">
                                        <a:latin typeface="Cambria Math" panose="02040503050406030204" pitchFamily="18" charset="0"/>
                                      </a:rPr>
                                      <m:t>23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27222792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6C60F165-78F4-4BEE-AA97-04640B2DD70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57397620"/>
                  </p:ext>
                </p:extLst>
              </p:nvPr>
            </p:nvGraphicFramePr>
            <p:xfrm>
              <a:off x="9502710" y="5308451"/>
              <a:ext cx="2266860" cy="94600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755620">
                      <a:extLst>
                        <a:ext uri="{9D8B030D-6E8A-4147-A177-3AD203B41FA5}">
                          <a16:colId xmlns:a16="http://schemas.microsoft.com/office/drawing/2014/main" val="3677544211"/>
                        </a:ext>
                      </a:extLst>
                    </a:gridCol>
                    <a:gridCol w="755620">
                      <a:extLst>
                        <a:ext uri="{9D8B030D-6E8A-4147-A177-3AD203B41FA5}">
                          <a16:colId xmlns:a16="http://schemas.microsoft.com/office/drawing/2014/main" val="4063435551"/>
                        </a:ext>
                      </a:extLst>
                    </a:gridCol>
                    <a:gridCol w="755620">
                      <a:extLst>
                        <a:ext uri="{9D8B030D-6E8A-4147-A177-3AD203B41FA5}">
                          <a16:colId xmlns:a16="http://schemas.microsoft.com/office/drawing/2014/main" val="504637424"/>
                        </a:ext>
                      </a:extLst>
                    </a:gridCol>
                  </a:tblGrid>
                  <a:tr h="43567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6"/>
                          <a:stretch>
                            <a:fillRect l="-806" r="-201613" b="-119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100000" r="-100000" b="-119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6"/>
                          <a:stretch>
                            <a:fillRect l="-201613" r="-806" b="-1194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99593331"/>
                      </a:ext>
                    </a:extLst>
                  </a:tr>
                  <a:tr h="51032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6"/>
                          <a:stretch>
                            <a:fillRect l="-806" t="-85714" r="-201613" b="-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100000" t="-85714" r="-100000" b="-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6"/>
                          <a:stretch>
                            <a:fillRect l="-201613" t="-85714" r="-806" b="-23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222792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F711FA8F-5523-421E-BB67-590D92BC22ED}"/>
              </a:ext>
            </a:extLst>
          </p:cNvPr>
          <p:cNvSpPr/>
          <p:nvPr/>
        </p:nvSpPr>
        <p:spPr>
          <a:xfrm>
            <a:off x="5482745" y="556912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500319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2578E6A-38F1-4FA2-84F9-A2726D3FBA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706" y="2393905"/>
            <a:ext cx="6204487" cy="35445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2FEAC6-5FD5-4D5B-8A5C-E3D3955B3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746" y="365125"/>
            <a:ext cx="10515600" cy="1325563"/>
          </a:xfrm>
        </p:spPr>
        <p:txBody>
          <a:bodyPr/>
          <a:lstStyle/>
          <a:p>
            <a:r>
              <a:rPr lang="en-US" dirty="0"/>
              <a:t>Estimating Turnout: Correlated Districts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715DF5-1866-4F33-8976-4AD0ED4C4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226" y="1570470"/>
            <a:ext cx="4921940" cy="49219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682173-64B9-4BFA-8DBC-829D94A7B3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9"/>
          <a:stretch/>
        </p:blipFill>
        <p:spPr>
          <a:xfrm>
            <a:off x="5722706" y="2756452"/>
            <a:ext cx="6204487" cy="318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925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492EED6-D8E5-4ECE-8D48-DC39685F2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706" y="2393905"/>
            <a:ext cx="6204487" cy="35445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2FEAC6-5FD5-4D5B-8A5C-E3D3955B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Turnout: Correlated Districts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715DF5-1866-4F33-8976-4AD0ED4C4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226" y="1570470"/>
            <a:ext cx="4921940" cy="49219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8D2EBA3-D34B-4038-99CB-371A8EC519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59"/>
          <a:stretch/>
        </p:blipFill>
        <p:spPr>
          <a:xfrm>
            <a:off x="5722706" y="2842591"/>
            <a:ext cx="6204487" cy="309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267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69FD8-5C9C-49AB-803F-458C5DF7D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this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205839-D6D2-4C19-AF32-A2B268981D2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>
                  <a:buFontTx/>
                  <a:buChar char="-"/>
                </a:pPr>
                <a:r>
                  <a:rPr lang="en-US" strike="sngStrike" dirty="0"/>
                  <a:t>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trike="sngStrike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trike="sngStrike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sSub>
                          <m:sSubPr>
                            <m:ctrlPr>
                              <a:rPr lang="en-US" i="1" strike="sngStrike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trike="sngStrike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 strike="sngStrike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trike="sngStrike" dirty="0"/>
                  <a:t> from historic data.</a:t>
                </a:r>
              </a:p>
              <a:p>
                <a:pPr>
                  <a:buFontTx/>
                  <a:buChar char="-"/>
                </a:pPr>
                <a:r>
                  <a:rPr lang="en-US" strike="sngStrike" dirty="0"/>
                  <a:t>Iteratively estimate via MLE.</a:t>
                </a:r>
              </a:p>
              <a:p>
                <a:pPr lvl="1">
                  <a:buFontTx/>
                  <a:buChar char="-"/>
                </a:pPr>
                <a:r>
                  <a:rPr lang="en-US" strike="sngStrike" dirty="0"/>
                  <a:t>Estimate covarying division random effects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trike="sngStrike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trike="sngStrike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sSub>
                          <m:sSubPr>
                            <m:ctrlPr>
                              <a:rPr lang="en-US" i="1" strike="sngStrike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trike="sngStrike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 strike="sngStrike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 strike="sngStrike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 strike="sngStrike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trike="sngStrike" dirty="0"/>
                  <a:t> for this year, conditional on submissions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trike="sngStrike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trike="sngStrike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 strike="sngStrike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trike="sngStrike" dirty="0"/>
                  <a:t> and prior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trike="sngStrike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trike="sngStrike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sSub>
                          <m:sSubPr>
                            <m:ctrlPr>
                              <a:rPr lang="en-US" i="1" strike="sngStrike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trike="sngStrike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 strike="sngStrike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 strike="sngStrike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i="1" strike="sngStrike">
                        <a:latin typeface="Cambria Math" panose="02040503050406030204" pitchFamily="18" charset="0"/>
                      </a:rPr>
                      <m:t>~</m:t>
                    </m:r>
                    <m:r>
                      <a:rPr lang="en-US" i="1" strike="sngStrike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strike="sngStrike">
                        <a:latin typeface="Cambria Math" panose="02040503050406030204" pitchFamily="18" charset="0"/>
                      </a:rPr>
                      <m:t>(0, </m:t>
                    </m:r>
                    <m:r>
                      <m:rPr>
                        <m:sty m:val="p"/>
                      </m:rPr>
                      <a:rPr lang="en-US" strike="sngStrike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i="1" strike="sngStrike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trike="sngStrike" dirty="0"/>
              </a:p>
              <a:p>
                <a:pPr lvl="1">
                  <a:buFontTx/>
                  <a:buChar char="-"/>
                </a:pPr>
                <a:r>
                  <a:rPr lang="en-US" dirty="0"/>
                  <a:t>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205839-D6D2-4C19-AF32-A2B268981D2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345211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FEAC6-5FD5-4D5B-8A5C-E3D3955B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Turnout: Time Pattern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87E314F-1D35-472F-9B22-C460253E7C83}"/>
                  </a:ext>
                </a:extLst>
              </p:cNvPr>
              <p:cNvSpPr txBox="1"/>
              <p:nvPr/>
            </p:nvSpPr>
            <p:spPr>
              <a:xfrm>
                <a:off x="838200" y="1494888"/>
                <a:ext cx="9667982" cy="19750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Even after we’ve adjusted for (a) each division’s baseline turnout and (b) covarying swings, how do we compare data at 8am with data from 2pm?</a:t>
                </a:r>
              </a:p>
              <a:p>
                <a:endParaRPr lang="en-US" sz="2400" dirty="0">
                  <a:solidFill>
                    <a:schemeClr val="tx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𝑑𝑦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87E314F-1D35-472F-9B22-C460253E7C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494888"/>
                <a:ext cx="9667982" cy="1975028"/>
              </a:xfrm>
              <a:prstGeom prst="rect">
                <a:avLst/>
              </a:prstGeom>
              <a:blipFill>
                <a:blip r:embed="rId2"/>
                <a:stretch>
                  <a:fillRect l="-1009" t="-24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C3B77A96-BDB0-4027-9F10-38099A8125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878" y="2369925"/>
            <a:ext cx="6055387" cy="432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09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FEAC6-5FD5-4D5B-8A5C-E3D3955B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Turnout: Time Pattern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87E314F-1D35-472F-9B22-C460253E7C83}"/>
                  </a:ext>
                </a:extLst>
              </p:cNvPr>
              <p:cNvSpPr txBox="1"/>
              <p:nvPr/>
            </p:nvSpPr>
            <p:spPr>
              <a:xfrm>
                <a:off x="838200" y="1494888"/>
                <a:ext cx="9667982" cy="2788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Even after we’ve adjusted for (a) each division’s baseline turnout and (b) covarying swings, how do we compare data at 8am with data from 2pm?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𝑑𝑦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/>
              </a:p>
              <a:p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𝑑𝑦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87E314F-1D35-472F-9B22-C460253E7C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494888"/>
                <a:ext cx="9667982" cy="2788840"/>
              </a:xfrm>
              <a:prstGeom prst="rect">
                <a:avLst/>
              </a:prstGeom>
              <a:blipFill>
                <a:blip r:embed="rId2"/>
                <a:stretch>
                  <a:fillRect l="-1009" t="-17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8EE3CDF-7A63-4541-AA93-30C710306A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878" y="2369925"/>
            <a:ext cx="6055387" cy="432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396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FE17F-41A7-46FE-B528-573783DAF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methods to fit the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C5D5A39-A8B8-4114-963A-2DBD92AF9C2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666287"/>
                <a:ext cx="10515600" cy="3510675"/>
              </a:xfrm>
            </p:spPr>
            <p:txBody>
              <a:bodyPr/>
              <a:lstStyle/>
              <a:p>
                <a:r>
                  <a:rPr lang="en-US" dirty="0"/>
                  <a:t>Iteratively fit random effects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𝑑𝑦</m:t>
                        </m:r>
                      </m:sub>
                    </m:sSub>
                  </m:oMath>
                </a14:m>
                <a:r>
                  <a:rPr lang="en-US" dirty="0"/>
                  <a:t> and time effects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Maximum Likelihood approach.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𝑑𝑦</m:t>
                        </m:r>
                      </m:sub>
                    </m:sSub>
                  </m:oMath>
                </a14:m>
                <a:r>
                  <a:rPr lang="en-US" dirty="0"/>
                  <a:t> has closed form solution. Use loess smoother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Model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80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80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/>
                  <a:t> as a Gaussian Process, so everything is a conditiona</a:t>
                </a:r>
                <a:r>
                  <a:rPr lang="en-US" dirty="0"/>
                  <a:t>l normal</a:t>
                </a:r>
                <a:r>
                  <a:rPr lang="en-US" sz="2800" dirty="0"/>
                  <a:t>.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C5D5A39-A8B8-4114-963A-2DBD92AF9C2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666287"/>
                <a:ext cx="10515600" cy="3510675"/>
              </a:xfrm>
              <a:blipFill>
                <a:blip r:embed="rId2"/>
                <a:stretch>
                  <a:fillRect l="-1043" t="-24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40D60AD-32CC-4EBB-AFF1-A5F0D176EB23}"/>
                  </a:ext>
                </a:extLst>
              </p:cNvPr>
              <p:cNvSpPr txBox="1"/>
              <p:nvPr/>
            </p:nvSpPr>
            <p:spPr>
              <a:xfrm>
                <a:off x="3047288" y="1621283"/>
                <a:ext cx="6097424" cy="55720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80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𝑑𝑦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8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8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40D60AD-32CC-4EBB-AFF1-A5F0D176EB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288" y="1621283"/>
                <a:ext cx="6097424" cy="55720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01889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E183D-2B83-4A8A-95C3-55084762D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Turnout Tracker: the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7411E-E8D4-4A82-B9A8-7856884F5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Different divisions have different baseline turnouts.</a:t>
            </a:r>
          </a:p>
          <a:p>
            <a:endParaRPr lang="en-US" sz="2400" dirty="0"/>
          </a:p>
          <a:p>
            <a:r>
              <a:rPr lang="en-US" sz="2800" dirty="0"/>
              <a:t>Divisions may swing together.</a:t>
            </a:r>
            <a:endParaRPr lang="en-US" sz="2400" dirty="0"/>
          </a:p>
          <a:p>
            <a:endParaRPr lang="en-US" sz="2800" dirty="0"/>
          </a:p>
          <a:p>
            <a:r>
              <a:rPr lang="en-US" sz="2800" dirty="0"/>
              <a:t>We don’t know the time pattern, and no ground truth.</a:t>
            </a:r>
            <a:endParaRPr lang="en-US" sz="2400" dirty="0"/>
          </a:p>
          <a:p>
            <a:endParaRPr lang="en-US" sz="2800" dirty="0"/>
          </a:p>
          <a:p>
            <a:r>
              <a:rPr lang="en-US" sz="2800" dirty="0"/>
              <a:t>There’s *definitely* selection bias into who shares.</a:t>
            </a:r>
          </a:p>
          <a:p>
            <a:endParaRPr lang="en-US" sz="2800" dirty="0"/>
          </a:p>
          <a:p>
            <a:r>
              <a:rPr lang="en-US" sz="2800" dirty="0"/>
              <a:t>Knowing uncertainty in the estimate is everything.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7030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E183D-2B83-4A8A-95C3-55084762D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Turnout Tracker: the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7411E-E8D4-4A82-B9A8-7856884F5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58156"/>
            <a:ext cx="11168641" cy="51050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Different divisions have different turnouts.</a:t>
            </a:r>
          </a:p>
          <a:p>
            <a:pPr lvl="1"/>
            <a:r>
              <a:rPr lang="en-US" dirty="0"/>
              <a:t>Use each division’s baseline rate from past elections.</a:t>
            </a:r>
          </a:p>
          <a:p>
            <a:pPr lvl="1"/>
            <a:endParaRPr lang="en-US" dirty="0"/>
          </a:p>
          <a:p>
            <a:r>
              <a:rPr lang="en-US" dirty="0"/>
              <a:t>Divisions may swing together.</a:t>
            </a:r>
          </a:p>
          <a:p>
            <a:pPr lvl="1"/>
            <a:r>
              <a:rPr lang="en-US" dirty="0"/>
              <a:t>Estimate the covariance in divisions’ swings from election to election.</a:t>
            </a:r>
          </a:p>
          <a:p>
            <a:pPr lvl="1"/>
            <a:endParaRPr lang="en-US" dirty="0"/>
          </a:p>
          <a:p>
            <a:r>
              <a:rPr lang="en-US" dirty="0"/>
              <a:t>We don’t know the time pattern</a:t>
            </a:r>
            <a:r>
              <a:rPr lang="en-US" sz="2800" dirty="0"/>
              <a:t> , and no ground truth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Estimate it on the fly. 😎</a:t>
            </a:r>
          </a:p>
          <a:p>
            <a:pPr lvl="1"/>
            <a:endParaRPr lang="en-US" dirty="0"/>
          </a:p>
          <a:p>
            <a:r>
              <a:rPr lang="en-US" dirty="0"/>
              <a:t>There’s *definitely* selection bias into who shares.</a:t>
            </a:r>
          </a:p>
          <a:p>
            <a:pPr lvl="1"/>
            <a:r>
              <a:rPr lang="en-US" dirty="0"/>
              <a:t>oof.</a:t>
            </a:r>
          </a:p>
          <a:p>
            <a:endParaRPr lang="en-US" sz="2800" dirty="0"/>
          </a:p>
          <a:p>
            <a:r>
              <a:rPr lang="en-US" sz="2800" dirty="0"/>
              <a:t>Knowing uncertainty in the estimate is everything.  </a:t>
            </a:r>
            <a:r>
              <a:rPr lang="en-US" sz="2800" i="1" dirty="0"/>
              <a:t>???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9FAAC159-66AE-4D4C-8047-CB4790DF0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0444" y="1048506"/>
            <a:ext cx="1588579" cy="1588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27ED9-1EC3-4E07-9AF2-D8202A2C4A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208" y="2075342"/>
            <a:ext cx="1278275" cy="12782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B14FC6-7396-49B1-8921-AD49D2990A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0126" y="3504384"/>
            <a:ext cx="1664434" cy="9508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8B97B6-8863-48DE-AA47-D2DF74D4B0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924" y="4075723"/>
            <a:ext cx="1853769" cy="132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5187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D4437-0033-454A-A1B2-F82C19689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bias &amp; Uncertainty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67A9187-785F-4004-95C7-18F23D19D39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If selection is independent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i="1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conditional </a:t>
                </a:r>
              </a:p>
              <a:p>
                <a:pPr marL="0" indent="0">
                  <a:buNone/>
                </a:pPr>
                <a:r>
                  <a:rPr lang="en-US" dirty="0"/>
                  <a:t>	on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dirty="0"/>
                  <a:t>, we’re safe.</a:t>
                </a:r>
              </a:p>
              <a:p>
                <a:r>
                  <a:rPr lang="en-US" dirty="0"/>
                  <a:t>Use bootstrapping to generate uncertainty.</a:t>
                </a:r>
              </a:p>
              <a:p>
                <a:endParaRPr lang="en-US" dirty="0"/>
              </a:p>
              <a:p>
                <a:r>
                  <a:rPr lang="en-US" dirty="0"/>
                  <a:t>How do we know if this works?</a:t>
                </a:r>
              </a:p>
              <a:p>
                <a:pPr lvl="1"/>
                <a:r>
                  <a:rPr lang="en-US" dirty="0"/>
                  <a:t>Integration Tests!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67A9187-785F-4004-95C7-18F23D19D39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0893F3A5-4CA8-4BCA-9CF4-99544DFDAE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605" y="365125"/>
            <a:ext cx="3350784" cy="33507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7232E3-8F3B-4B34-86C3-419D2E0B2D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626" y="3850846"/>
            <a:ext cx="4032882" cy="288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532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FA20-3819-413B-9B14-388FD7D68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Yellowtail" panose="02000503000000000000" pitchFamily="2" charset="0"/>
              </a:rPr>
              <a:t>sixty-six wards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71740-973C-4F56-807B-73D1FB51A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- A </a:t>
            </a:r>
            <a:r>
              <a:rPr lang="en-US" dirty="0" err="1"/>
              <a:t>datascience</a:t>
            </a:r>
            <a:r>
              <a:rPr lang="en-US" dirty="0"/>
              <a:t> blog about Philadelphia Politics.</a:t>
            </a:r>
          </a:p>
          <a:p>
            <a:pPr>
              <a:buFontTx/>
              <a:buChar char="-"/>
            </a:pPr>
            <a:r>
              <a:rPr lang="en-US" i="1" dirty="0"/>
              <a:t>“FiveThirtyEight for Philadelphia”</a:t>
            </a:r>
          </a:p>
          <a:p>
            <a:pPr>
              <a:buFontTx/>
              <a:buChar char="-"/>
            </a:pPr>
            <a:r>
              <a:rPr lang="en-US" i="1" dirty="0">
                <a:hlinkClick r:id="rId2"/>
              </a:rPr>
              <a:t>www.sixtysixwards.com</a:t>
            </a:r>
            <a:r>
              <a:rPr lang="en-US" i="1" dirty="0"/>
              <a:t> </a:t>
            </a:r>
          </a:p>
          <a:p>
            <a:pPr marL="0" indent="0">
              <a:buNone/>
            </a:pPr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52D11C-AD4C-453F-BF32-DFFE2843B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7552" y="1331552"/>
            <a:ext cx="3558073" cy="552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1351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B3F6-1086-4583-8BFF-F9ADD48D6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notes for a live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C3EBB-6F6A-4168-84AB-E7E7BEDE9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Need aggressive handling of outliers.</a:t>
            </a:r>
          </a:p>
          <a:p>
            <a:pPr lvl="1"/>
            <a:r>
              <a:rPr lang="en-US" dirty="0" err="1"/>
              <a:t>Winsorizing</a:t>
            </a:r>
            <a:r>
              <a:rPr lang="en-US" dirty="0"/>
              <a:t> and sanity checks.</a:t>
            </a:r>
          </a:p>
          <a:p>
            <a:r>
              <a:rPr lang="en-US" dirty="0"/>
              <a:t>Provide understanding-based visualizations.</a:t>
            </a:r>
          </a:p>
          <a:p>
            <a:pPr lvl="1"/>
            <a:r>
              <a:rPr lang="en-US" dirty="0"/>
              <a:t>Maps, plots of intermediate calculations.</a:t>
            </a:r>
          </a:p>
          <a:p>
            <a:r>
              <a:rPr lang="en-US" i="1" dirty="0"/>
              <a:t>Everything you look at to debug should be a unit test or an output.</a:t>
            </a:r>
          </a:p>
        </p:txBody>
      </p:sp>
    </p:spTree>
    <p:extLst>
      <p:ext uri="{BB962C8B-B14F-4D97-AF65-F5344CB8AC3E}">
        <p14:creationId xmlns:p14="http://schemas.microsoft.com/office/powerpoint/2010/main" val="38016884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A130D-D05B-4EE0-B7F7-F4A625DB3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Integration/Back Tests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016DDB-38CC-439A-BD91-B203647C52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736" y="3068056"/>
            <a:ext cx="5063488" cy="342481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9AF1E9-4441-4358-9C97-F47CA75CEB5F}"/>
              </a:ext>
            </a:extLst>
          </p:cNvPr>
          <p:cNvSpPr txBox="1"/>
          <p:nvPr/>
        </p:nvSpPr>
        <p:spPr>
          <a:xfrm>
            <a:off x="823920" y="1690687"/>
            <a:ext cx="50634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Test full runs of the package on known results.</a:t>
            </a:r>
          </a:p>
          <a:p>
            <a:pPr marL="285750" indent="-285750">
              <a:buFontTx/>
              <a:buChar char="-"/>
            </a:pPr>
            <a:r>
              <a:rPr lang="en-US" dirty="0"/>
              <a:t>Tests for 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Composition errors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Correctness errors</a:t>
            </a:r>
          </a:p>
        </p:txBody>
      </p:sp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F0004A3A-8490-4E1F-B555-C037E1B497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702604"/>
            <a:ext cx="5486411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5629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921C-9FE2-4D03-8CA0-2A176E78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broke the Tracker in 2020?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92E211-2A88-4458-9F16-7077E90B4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942" y="1737659"/>
            <a:ext cx="3942976" cy="394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6085FA2-87D2-495F-8665-C455FC3B0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8283" y="1737659"/>
            <a:ext cx="3942976" cy="394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4392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24918E4-3FAD-4A9E-9809-AECC72F745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2" r="16898" b="2606"/>
          <a:stretch/>
        </p:blipFill>
        <p:spPr bwMode="auto">
          <a:xfrm>
            <a:off x="5259294" y="1737659"/>
            <a:ext cx="3680732" cy="394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02921C-9FE2-4D03-8CA0-2A176E78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broke the Tracker in 2020?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92E211-2A88-4458-9F16-7077E90B4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942" y="1737659"/>
            <a:ext cx="3942976" cy="394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58778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921C-9FE2-4D03-8CA0-2A176E78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broke the Tracker in 2020?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92E211-2A88-4458-9F16-7077E90B4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942" y="1737659"/>
            <a:ext cx="3942976" cy="394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77226082-8EA9-4E7F-A8A0-5726D82EA3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495" y="1690688"/>
            <a:ext cx="5577540" cy="398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4EEB4FCB-CA9B-4B2D-8DC3-949D4CCCF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495" y="1717168"/>
            <a:ext cx="5577540" cy="398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06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17E82-CD6B-49AE-8B17-425B1357D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Turnout Tracker: The Tech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54B18-14F0-40F5-B74A-39A2490E0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Google Form to collect responses</a:t>
            </a:r>
          </a:p>
          <a:p>
            <a:r>
              <a:rPr lang="en-US" dirty="0"/>
              <a:t>R functions that download google sheet, process data.</a:t>
            </a:r>
          </a:p>
          <a:p>
            <a:r>
              <a:rPr lang="en-US" dirty="0"/>
              <a:t>R functions that generate predictions and bootstraps.</a:t>
            </a:r>
          </a:p>
          <a:p>
            <a:r>
              <a:rPr lang="en-US" dirty="0" err="1"/>
              <a:t>RMarkdown</a:t>
            </a:r>
            <a:r>
              <a:rPr lang="en-US" dirty="0"/>
              <a:t> document generates HTML report.</a:t>
            </a:r>
          </a:p>
          <a:p>
            <a:r>
              <a:rPr lang="en-US" dirty="0" err="1"/>
              <a:t>httr</a:t>
            </a:r>
            <a:r>
              <a:rPr lang="en-US" dirty="0"/>
              <a:t> command to push html to website.</a:t>
            </a:r>
          </a:p>
          <a:p>
            <a:endParaRPr lang="en-US" dirty="0"/>
          </a:p>
          <a:p>
            <a:r>
              <a:rPr lang="en-US" dirty="0"/>
              <a:t>TODO:</a:t>
            </a:r>
          </a:p>
          <a:p>
            <a:pPr lvl="1"/>
            <a:r>
              <a:rPr lang="en-US" dirty="0"/>
              <a:t>Docker Container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https://github.com/jtannen/turnout_tracker</a:t>
            </a: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1657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E2703-FCDE-4EF6-B676-FA7E26008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Philadelphia’s Voting Blocs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01B83C-9D9B-4D31-8764-8F55FA55BC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5" r="28815"/>
          <a:stretch/>
        </p:blipFill>
        <p:spPr>
          <a:xfrm>
            <a:off x="298579" y="1989291"/>
            <a:ext cx="3663822" cy="45720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4EE56A-9F8F-4C7D-8F02-C0E560D52F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4" r="29106"/>
          <a:stretch/>
        </p:blipFill>
        <p:spPr>
          <a:xfrm>
            <a:off x="4285861" y="1989291"/>
            <a:ext cx="3620278" cy="45720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BF008A-FD05-4068-A981-66F345A8956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1980" r="16181" b="12483"/>
          <a:stretch/>
        </p:blipFill>
        <p:spPr>
          <a:xfrm>
            <a:off x="7999102" y="2761861"/>
            <a:ext cx="3894319" cy="250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0577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46C44-67DA-4426-A91E-49BEBC5AC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Philadelphia’s Voting Blocs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63406-2193-49F6-B10A-0E12EA51D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033865" cy="441344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SVD to the rescue!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DB3B43-3DD5-45D3-B802-B57A8C53EC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9" r="15306"/>
          <a:stretch/>
        </p:blipFill>
        <p:spPr>
          <a:xfrm>
            <a:off x="6096000" y="1342345"/>
            <a:ext cx="5113176" cy="530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6381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46C44-67DA-4426-A91E-49BEBC5AC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Philadelphia’s Voting Blocs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63406-2193-49F6-B10A-0E12EA51D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033865" cy="441344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SVD + buckets to the rescue!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DB3B43-3DD5-45D3-B802-B57A8C53EC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9" r="15306"/>
          <a:stretch/>
        </p:blipFill>
        <p:spPr>
          <a:xfrm>
            <a:off x="6096000" y="1342345"/>
            <a:ext cx="5113176" cy="53081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1034B6-096C-44C3-ABA8-99B7708DF2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035" y="2578683"/>
            <a:ext cx="3914192" cy="391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921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46C44-67DA-4426-A91E-49BEBC5AC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Philadelphia’s Voting Blocs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1034B6-096C-44C3-ABA8-99B7708DF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92" y="1509999"/>
            <a:ext cx="3914192" cy="39141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3CAA3E-32AE-4764-BE5F-21F9132C4A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987" y="1509999"/>
            <a:ext cx="6400813" cy="45720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A7457B3-33D1-4176-91B1-D98E5761ADDB}"/>
              </a:ext>
            </a:extLst>
          </p:cNvPr>
          <p:cNvSpPr txBox="1"/>
          <p:nvPr/>
        </p:nvSpPr>
        <p:spPr>
          <a:xfrm>
            <a:off x="5911269" y="5492620"/>
            <a:ext cx="510312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     Black Voters        Wealthy Progressives  White Moderates      Hispanic N Philly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0F51826-6DF0-4C0D-864B-6CE5C4C61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951" y="1426173"/>
            <a:ext cx="6590883" cy="473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94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FA20-3819-413B-9B14-388FD7D68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71740-973C-4F56-807B-73D1FB51A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Two data visualization stories: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The Turnout Tracker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(Maybe) Philadelphia Voting Blocs</a:t>
            </a:r>
          </a:p>
        </p:txBody>
      </p:sp>
    </p:spTree>
    <p:extLst>
      <p:ext uri="{BB962C8B-B14F-4D97-AF65-F5344CB8AC3E}">
        <p14:creationId xmlns:p14="http://schemas.microsoft.com/office/powerpoint/2010/main" val="19135449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46C44-67DA-4426-A91E-49BEBC5AC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Philadelphia’s Voting Blocs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1034B6-096C-44C3-ABA8-99B7708DF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92" y="1509999"/>
            <a:ext cx="3914192" cy="39141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724A1B-3766-405A-BC4F-5101B87A40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635" y="1456892"/>
            <a:ext cx="7098273" cy="50701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B79222-BCB0-412A-B56A-CFE6B1BCB67E}"/>
              </a:ext>
            </a:extLst>
          </p:cNvPr>
          <p:cNvSpPr txBox="1"/>
          <p:nvPr/>
        </p:nvSpPr>
        <p:spPr>
          <a:xfrm>
            <a:off x="5989023" y="5946520"/>
            <a:ext cx="115974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Black Voters  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7457B3-33D1-4176-91B1-D98E5761ADDB}"/>
              </a:ext>
            </a:extLst>
          </p:cNvPr>
          <p:cNvSpPr txBox="1"/>
          <p:nvPr/>
        </p:nvSpPr>
        <p:spPr>
          <a:xfrm>
            <a:off x="7448114" y="6009439"/>
            <a:ext cx="1159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/>
          </a:p>
          <a:p>
            <a:r>
              <a:rPr lang="en-US" sz="1200" dirty="0"/>
              <a:t>Progressives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3892ED-185F-49FC-87C3-1C7D696F02E4}"/>
              </a:ext>
            </a:extLst>
          </p:cNvPr>
          <p:cNvSpPr txBox="1"/>
          <p:nvPr/>
        </p:nvSpPr>
        <p:spPr>
          <a:xfrm>
            <a:off x="8328301" y="5990779"/>
            <a:ext cx="1294670" cy="282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White Moderates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101960-2B64-419E-B732-7B351E9939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4322" y="1442952"/>
            <a:ext cx="7279734" cy="519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4540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BF512-9DF0-4FA2-A017-C1C1093D0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C9AD3-8542-4653-94F9-2306D4A91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0067162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01A5D-B7A7-40C4-AFE7-E702FF2DC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B80F2-290C-419F-9459-C341ACD0A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0911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FEAC6-5FD5-4D5B-8A5C-E3D3955B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Turnout: Time Pattern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87E314F-1D35-472F-9B22-C460253E7C83}"/>
                  </a:ext>
                </a:extLst>
              </p:cNvPr>
              <p:cNvSpPr txBox="1"/>
              <p:nvPr/>
            </p:nvSpPr>
            <p:spPr>
              <a:xfrm>
                <a:off x="838200" y="1494888"/>
                <a:ext cx="5348955" cy="378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𝑑𝑦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400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400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The total city turnout at the end of the day is…</a:t>
                </a:r>
              </a:p>
              <a:p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  <m:sup/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⁡{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𝑑𝑦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}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en-US" sz="2400">
                          <a:latin typeface="Cambria Math" panose="02040503050406030204" pitchFamily="18" charset="0"/>
                        </a:rPr>
                        <m:t>exp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⁡{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}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  <m:sup/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⁡{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𝑑𝑦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}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87E314F-1D35-472F-9B22-C460253E7C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494888"/>
                <a:ext cx="5348955" cy="3786999"/>
              </a:xfrm>
              <a:prstGeom prst="rect">
                <a:avLst/>
              </a:prstGeom>
              <a:blipFill>
                <a:blip r:embed="rId2"/>
                <a:stretch>
                  <a:fillRect l="-1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B3833B0D-1E67-43B3-9C2F-4BE90E361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97637"/>
            <a:ext cx="6055387" cy="432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665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F6DC8B-90EB-4C2B-972D-A986D0BE1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4799" y="1452785"/>
            <a:ext cx="5582401" cy="58734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9109CE-8FAD-45DC-9EC4-CDB2F2910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Turnout Tracker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C6B200-75FC-4992-95CF-18ECCD9644E9}"/>
              </a:ext>
            </a:extLst>
          </p:cNvPr>
          <p:cNvSpPr txBox="1"/>
          <p:nvPr/>
        </p:nvSpPr>
        <p:spPr>
          <a:xfrm>
            <a:off x="1589518" y="2452643"/>
            <a:ext cx="9464066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NOTE: This is not an example of expected work for this course.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17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2ADCC-D04F-473A-BEB7-6E3CEB91D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Turnout Tracker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87D89-7E27-49F1-98E0-8A98286F6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people share where and when they vote in real time, can we predict total turnout?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2355B4-7281-4028-9638-513DDC7D8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6172" y="2700535"/>
            <a:ext cx="4569967" cy="361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352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5D0CB-DA1A-4984-82E3-1CD2CE5B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Turnout Tracker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6C7F17A-8A21-4B08-AC4C-60DFFF21F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91065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5D0CB-DA1A-4984-82E3-1CD2CE5B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Turnout Tracker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F60534D3-5B10-469D-BF7E-DD6857D0F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678" y="1408676"/>
            <a:ext cx="8346644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4560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09CE-8FAD-45DC-9EC4-CDB2F2910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Turnout Tracker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5AD5C4-6128-4D9C-A4BC-3EB34AD51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4799" y="1452785"/>
            <a:ext cx="5582401" cy="587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18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34465</TotalTime>
  <Words>1261</Words>
  <Application>Microsoft Office PowerPoint</Application>
  <PresentationFormat>Widescreen</PresentationFormat>
  <Paragraphs>245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-apple-system</vt:lpstr>
      <vt:lpstr>Arial</vt:lpstr>
      <vt:lpstr>Calibri</vt:lpstr>
      <vt:lpstr>Calibri Light</vt:lpstr>
      <vt:lpstr>Cambria Math</vt:lpstr>
      <vt:lpstr>Yellowtail</vt:lpstr>
      <vt:lpstr>Office Theme</vt:lpstr>
      <vt:lpstr>PowerPoint Presentation</vt:lpstr>
      <vt:lpstr>sixty-six wards</vt:lpstr>
      <vt:lpstr>sixty-six wards</vt:lpstr>
      <vt:lpstr>Today</vt:lpstr>
      <vt:lpstr>The Turnout Tracker</vt:lpstr>
      <vt:lpstr>The Turnout Tracker</vt:lpstr>
      <vt:lpstr>The Turnout Tracker</vt:lpstr>
      <vt:lpstr>The Turnout Tracker</vt:lpstr>
      <vt:lpstr>The Turnout Tracker</vt:lpstr>
      <vt:lpstr>A meta view: the nature of this work</vt:lpstr>
      <vt:lpstr>Meta takeaways</vt:lpstr>
      <vt:lpstr>A naïve approach</vt:lpstr>
      <vt:lpstr>Turnout Tracker: the challenges</vt:lpstr>
      <vt:lpstr>Turnout Tracker: the model</vt:lpstr>
      <vt:lpstr>Turnout Tracker: the model</vt:lpstr>
      <vt:lpstr>Predicting this model</vt:lpstr>
      <vt:lpstr>Estimating Turnout: Baseline Levels μ </vt:lpstr>
      <vt:lpstr>Predicting this model</vt:lpstr>
      <vt:lpstr>Estimating Random Effects</vt:lpstr>
      <vt:lpstr>Estimating Turnout: Correlated Districts</vt:lpstr>
      <vt:lpstr>Estimating Turnout: Correlated Districts</vt:lpstr>
      <vt:lpstr>Estimating Turnout: Correlated Districts</vt:lpstr>
      <vt:lpstr>Predicting this model</vt:lpstr>
      <vt:lpstr>Estimating Turnout: Time Pattern</vt:lpstr>
      <vt:lpstr>Estimating Turnout: Time Pattern</vt:lpstr>
      <vt:lpstr>Two methods to fit the model</vt:lpstr>
      <vt:lpstr>Turnout Tracker: the challenges</vt:lpstr>
      <vt:lpstr>Turnout Tracker: the challenges</vt:lpstr>
      <vt:lpstr>Selection bias &amp; Uncertainty</vt:lpstr>
      <vt:lpstr>Practical notes for a live tool</vt:lpstr>
      <vt:lpstr>Integration/Back Tests</vt:lpstr>
      <vt:lpstr>What broke the Tracker in 2020?</vt:lpstr>
      <vt:lpstr>What broke the Tracker in 2020?</vt:lpstr>
      <vt:lpstr>What broke the Tracker in 2020?</vt:lpstr>
      <vt:lpstr>The Turnout Tracker: The Tech</vt:lpstr>
      <vt:lpstr>Philadelphia’s Voting Blocs</vt:lpstr>
      <vt:lpstr>Philadelphia’s Voting Blocs</vt:lpstr>
      <vt:lpstr>Philadelphia’s Voting Blocs</vt:lpstr>
      <vt:lpstr>Philadelphia’s Voting Blocs</vt:lpstr>
      <vt:lpstr>Philadelphia’s Voting Blocs</vt:lpstr>
      <vt:lpstr>The end!</vt:lpstr>
      <vt:lpstr>Appendix</vt:lpstr>
      <vt:lpstr>Estimating Turnout: Time Pattern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Tannen</dc:creator>
  <cp:lastModifiedBy>Jonathan Tannen</cp:lastModifiedBy>
  <cp:revision>61</cp:revision>
  <dcterms:created xsi:type="dcterms:W3CDTF">2019-03-10T16:43:07Z</dcterms:created>
  <dcterms:modified xsi:type="dcterms:W3CDTF">2022-01-16T19:53:25Z</dcterms:modified>
</cp:coreProperties>
</file>

<file path=docProps/thumbnail.jpeg>
</file>